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8" r:id="rId3"/>
    <p:sldId id="257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484" autoAdjust="0"/>
    <p:restoredTop sz="94660"/>
  </p:normalViewPr>
  <p:slideViewPr>
    <p:cSldViewPr>
      <p:cViewPr varScale="1">
        <p:scale>
          <a:sx n="111" d="100"/>
          <a:sy n="111" d="100"/>
        </p:scale>
        <p:origin x="300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D8BF02-3EE2-4010-85A9-8075888B66F5}" type="datetimeFigureOut">
              <a:rPr lang="en-US" smtClean="0"/>
              <a:pPr/>
              <a:t>9/14/2020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38B94A-C6A0-4514-B63E-1D17DB3B072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5621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38B94A-C6A0-4514-B63E-1D17DB3B0726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38B94A-C6A0-4514-B63E-1D17DB3B0726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38B94A-C6A0-4514-B63E-1D17DB3B0726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B6AD3-BFCC-4352-B25F-4CFE5B7678CA}" type="datetimeFigureOut">
              <a:rPr lang="en-US" smtClean="0"/>
              <a:pPr/>
              <a:t>9/14/2020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A7BF1-F0BC-4DE7-A980-8C388FDAE2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B6AD3-BFCC-4352-B25F-4CFE5B7678CA}" type="datetimeFigureOut">
              <a:rPr lang="en-US" smtClean="0"/>
              <a:pPr/>
              <a:t>9/14/2020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A7BF1-F0BC-4DE7-A980-8C388FDAE2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B6AD3-BFCC-4352-B25F-4CFE5B7678CA}" type="datetimeFigureOut">
              <a:rPr lang="en-US" smtClean="0"/>
              <a:pPr/>
              <a:t>9/14/2020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A7BF1-F0BC-4DE7-A980-8C388FDAE2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B6AD3-BFCC-4352-B25F-4CFE5B7678CA}" type="datetimeFigureOut">
              <a:rPr lang="en-US" smtClean="0"/>
              <a:pPr/>
              <a:t>9/14/2020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A7BF1-F0BC-4DE7-A980-8C388FDAE2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B6AD3-BFCC-4352-B25F-4CFE5B7678CA}" type="datetimeFigureOut">
              <a:rPr lang="en-US" smtClean="0"/>
              <a:pPr/>
              <a:t>9/14/2020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A7BF1-F0BC-4DE7-A980-8C388FDAE2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B6AD3-BFCC-4352-B25F-4CFE5B7678CA}" type="datetimeFigureOut">
              <a:rPr lang="en-US" smtClean="0"/>
              <a:pPr/>
              <a:t>9/14/2020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A7BF1-F0BC-4DE7-A980-8C388FDAE2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B6AD3-BFCC-4352-B25F-4CFE5B7678CA}" type="datetimeFigureOut">
              <a:rPr lang="en-US" smtClean="0"/>
              <a:pPr/>
              <a:t>9/14/2020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A7BF1-F0BC-4DE7-A980-8C388FDAE2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B6AD3-BFCC-4352-B25F-4CFE5B7678CA}" type="datetimeFigureOut">
              <a:rPr lang="en-US" smtClean="0"/>
              <a:pPr/>
              <a:t>9/14/2020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A7BF1-F0BC-4DE7-A980-8C388FDAE2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B6AD3-BFCC-4352-B25F-4CFE5B7678CA}" type="datetimeFigureOut">
              <a:rPr lang="en-US" smtClean="0"/>
              <a:pPr/>
              <a:t>9/14/2020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A7BF1-F0BC-4DE7-A980-8C388FDAE2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B6AD3-BFCC-4352-B25F-4CFE5B7678CA}" type="datetimeFigureOut">
              <a:rPr lang="en-US" smtClean="0"/>
              <a:pPr/>
              <a:t>9/14/2020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A7BF1-F0BC-4DE7-A980-8C388FDAE2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B6AD3-BFCC-4352-B25F-4CFE5B7678CA}" type="datetimeFigureOut">
              <a:rPr lang="en-US" smtClean="0"/>
              <a:pPr/>
              <a:t>9/14/2020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A7BF1-F0BC-4DE7-A980-8C388FDAE2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2B6AD3-BFCC-4352-B25F-4CFE5B7678CA}" type="datetimeFigureOut">
              <a:rPr lang="en-US" smtClean="0"/>
              <a:pPr/>
              <a:t>9/14/2020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EA7BF1-F0BC-4DE7-A980-8C388FDAE2F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" name="Picture 9" descr="A close up of a sign&#10;&#10;Description automatically generated">
            <a:extLst>
              <a:ext uri="{FF2B5EF4-FFF2-40B4-BE49-F238E27FC236}">
                <a16:creationId xmlns:a16="http://schemas.microsoft.com/office/drawing/2014/main" id="{0EF804A0-AA6F-4679-A390-F333BDC0FE7A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6600" y="6369970"/>
            <a:ext cx="1933860" cy="42678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1903412" y="533400"/>
            <a:ext cx="5183188" cy="5182394"/>
            <a:chOff x="1600200" y="685800"/>
            <a:chExt cx="5183188" cy="5182394"/>
          </a:xfrm>
        </p:grpSpPr>
        <p:cxnSp>
          <p:nvCxnSpPr>
            <p:cNvPr id="5" name="Straight Connector 4"/>
            <p:cNvCxnSpPr/>
            <p:nvPr/>
          </p:nvCxnSpPr>
          <p:spPr>
            <a:xfrm rot="5400000">
              <a:off x="-989806" y="3276600"/>
              <a:ext cx="518160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rot="5400000">
              <a:off x="4191794" y="3275806"/>
              <a:ext cx="518160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 rot="10800000">
              <a:off x="1600200" y="685800"/>
              <a:ext cx="518160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1600200" y="5865811"/>
              <a:ext cx="518160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0800000">
              <a:off x="1600200" y="2286000"/>
              <a:ext cx="518160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0800000">
              <a:off x="1600200" y="4114800"/>
              <a:ext cx="518160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5400000">
              <a:off x="686594" y="3275806"/>
              <a:ext cx="518160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2667794" y="3275806"/>
              <a:ext cx="518160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" name="TextBox 16"/>
          <p:cNvSpPr txBox="1"/>
          <p:nvPr/>
        </p:nvSpPr>
        <p:spPr>
          <a:xfrm>
            <a:off x="533400" y="6260068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time</a:t>
            </a:r>
          </a:p>
        </p:txBody>
      </p:sp>
      <p:sp>
        <p:nvSpPr>
          <p:cNvPr id="18" name="TextBox 17"/>
          <p:cNvSpPr txBox="1"/>
          <p:nvPr/>
        </p:nvSpPr>
        <p:spPr>
          <a:xfrm rot="16200000">
            <a:off x="-260866" y="2863334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risks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905000" y="5715000"/>
            <a:ext cx="152400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Font typeface="Arial" pitchFamily="34" charset="0"/>
              <a:buChar char="•"/>
            </a:pPr>
            <a:r>
              <a:rPr lang="en-US" sz="900" dirty="0"/>
              <a:t>meet current earnings expectations</a:t>
            </a:r>
          </a:p>
          <a:p>
            <a:pPr marL="228600" indent="-228600">
              <a:buFont typeface="Arial" pitchFamily="34" charset="0"/>
              <a:buChar char="•"/>
            </a:pPr>
            <a:r>
              <a:rPr lang="en-US" sz="900" dirty="0"/>
              <a:t>extend &amp; defend core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886200" y="5715000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Font typeface="Arial" pitchFamily="34" charset="0"/>
              <a:buChar char="•"/>
            </a:pPr>
            <a:r>
              <a:rPr lang="en-US" sz="900" dirty="0"/>
              <a:t>create medium term growth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486400" y="5715000"/>
            <a:ext cx="152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Font typeface="Arial" pitchFamily="34" charset="0"/>
              <a:buChar char="•"/>
            </a:pPr>
            <a:r>
              <a:rPr lang="en-US" sz="900" dirty="0"/>
              <a:t>generate portfolio of high-return options</a:t>
            </a:r>
          </a:p>
          <a:p>
            <a:pPr marL="228600" indent="-228600">
              <a:buFont typeface="Arial" pitchFamily="34" charset="0"/>
              <a:buChar char="•"/>
            </a:pPr>
            <a:r>
              <a:rPr lang="en-US" sz="900" dirty="0"/>
              <a:t>create long-term growth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2133600" y="6324600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1-2 years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191000" y="6324600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2-3 years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5791200" y="6324600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3+ years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381000" y="990600"/>
            <a:ext cx="1524000" cy="9694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Font typeface="Arial" pitchFamily="34" charset="0"/>
              <a:buChar char="•"/>
            </a:pPr>
            <a:r>
              <a:rPr lang="en-US" sz="1200" b="1" dirty="0"/>
              <a:t>Familiar</a:t>
            </a:r>
            <a:r>
              <a:rPr lang="en-US" sz="900" dirty="0"/>
              <a:t>: distinctive knowledge surpassing customers, invests in initiatives already owned by the company or easily acquired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381000" y="2590800"/>
            <a:ext cx="152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Font typeface="Arial" pitchFamily="34" charset="0"/>
              <a:buChar char="•"/>
            </a:pPr>
            <a:r>
              <a:rPr lang="en-US" sz="1200" b="1" dirty="0"/>
              <a:t>Unfamiliar</a:t>
            </a:r>
            <a:r>
              <a:rPr lang="en-US" sz="900" dirty="0"/>
              <a:t>: competitors are better, but small investments are made to gain familiarity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381000" y="4343400"/>
            <a:ext cx="152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Font typeface="Arial" pitchFamily="34" charset="0"/>
              <a:buChar char="•"/>
            </a:pPr>
            <a:r>
              <a:rPr lang="en-US" sz="1200" b="1" dirty="0"/>
              <a:t>Uncertain</a:t>
            </a:r>
            <a:r>
              <a:rPr lang="en-US" sz="900" dirty="0"/>
              <a:t>: success is difficult to estimate, but a good gamble if successful – gut hunch, not a tight ROI.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7086600" y="990600"/>
            <a:ext cx="1905000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Font typeface="Arial" pitchFamily="34" charset="0"/>
              <a:buChar char="•"/>
            </a:pPr>
            <a:r>
              <a:rPr lang="en-US" sz="1050" dirty="0"/>
              <a:t>Adapt Core: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050" dirty="0"/>
              <a:t>TBD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050" dirty="0"/>
              <a:t>TBD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050" dirty="0"/>
              <a:t>TBD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050" dirty="0"/>
              <a:t>TBD</a:t>
            </a:r>
          </a:p>
          <a:p>
            <a:pPr marL="685800" lvl="1" indent="-228600">
              <a:buFont typeface="+mj-lt"/>
              <a:buAutoNum type="arabicPeriod"/>
            </a:pPr>
            <a:endParaRPr lang="en-US" sz="1050" dirty="0"/>
          </a:p>
          <a:p>
            <a:pPr marL="685800" lvl="1" indent="-228600"/>
            <a:endParaRPr lang="en-US" sz="1050" dirty="0"/>
          </a:p>
          <a:p>
            <a:pPr marL="685800" lvl="1" indent="-228600">
              <a:buFont typeface="+mj-lt"/>
              <a:buAutoNum type="arabicPeriod"/>
            </a:pPr>
            <a:endParaRPr lang="en-US" sz="1050" dirty="0"/>
          </a:p>
          <a:p>
            <a:pPr marL="228600" indent="-228600">
              <a:buFont typeface="Arial" pitchFamily="34" charset="0"/>
              <a:buChar char="•"/>
            </a:pPr>
            <a:r>
              <a:rPr lang="en-US" sz="1050" dirty="0"/>
              <a:t>Build New Business: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050" dirty="0"/>
              <a:t>TBD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050" dirty="0"/>
              <a:t>TBD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050" dirty="0"/>
              <a:t>TBD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050" dirty="0"/>
              <a:t>TBD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050" dirty="0"/>
              <a:t>TBD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050" dirty="0"/>
              <a:t>TBD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050" dirty="0"/>
              <a:t>TBD</a:t>
            </a:r>
          </a:p>
          <a:p>
            <a:pPr marL="685800" lvl="1" indent="-228600">
              <a:buFont typeface="+mj-lt"/>
              <a:buAutoNum type="arabicPeriod"/>
            </a:pPr>
            <a:endParaRPr lang="en-US" sz="1050" dirty="0"/>
          </a:p>
          <a:p>
            <a:pPr marL="685800" lvl="1" indent="-228600"/>
            <a:endParaRPr lang="en-US" sz="1050" dirty="0"/>
          </a:p>
          <a:p>
            <a:pPr marL="685800" lvl="1" indent="-228600"/>
            <a:endParaRPr lang="en-US" sz="1050" dirty="0"/>
          </a:p>
          <a:p>
            <a:pPr marL="685800" lvl="1" indent="-228600"/>
            <a:endParaRPr lang="en-US" sz="1050" dirty="0"/>
          </a:p>
          <a:p>
            <a:pPr marL="228600" indent="-228600">
              <a:buFont typeface="Arial" pitchFamily="34" charset="0"/>
              <a:buChar char="•"/>
            </a:pPr>
            <a:r>
              <a:rPr lang="en-US" sz="1050" dirty="0"/>
              <a:t>Shape Overall Portfolio: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050" dirty="0"/>
              <a:t>TBD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050" dirty="0"/>
              <a:t>TBD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050" dirty="0"/>
              <a:t>TBD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050" dirty="0"/>
              <a:t>TBD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050" dirty="0"/>
              <a:t>TBD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050" dirty="0"/>
              <a:t>TBD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6934200" y="228600"/>
            <a:ext cx="182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Strategic initiatives</a:t>
            </a:r>
          </a:p>
        </p:txBody>
      </p:sp>
      <p:grpSp>
        <p:nvGrpSpPr>
          <p:cNvPr id="32" name="Group 31"/>
          <p:cNvGrpSpPr/>
          <p:nvPr/>
        </p:nvGrpSpPr>
        <p:grpSpPr>
          <a:xfrm>
            <a:off x="7315200" y="5943600"/>
            <a:ext cx="1676400" cy="228600"/>
            <a:chOff x="7315200" y="6019800"/>
            <a:chExt cx="1676400" cy="228600"/>
          </a:xfrm>
        </p:grpSpPr>
        <p:sp>
          <p:nvSpPr>
            <p:cNvPr id="30" name="Oval 29"/>
            <p:cNvSpPr/>
            <p:nvPr/>
          </p:nvSpPr>
          <p:spPr>
            <a:xfrm>
              <a:off x="7315200" y="6019800"/>
              <a:ext cx="228600" cy="22860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7543800" y="6019800"/>
              <a:ext cx="144780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/>
                <a:t>= Initiative size reflects impact</a:t>
              </a:r>
            </a:p>
          </p:txBody>
        </p:sp>
      </p:grpSp>
      <p:sp>
        <p:nvSpPr>
          <p:cNvPr id="36" name="Oval 35"/>
          <p:cNvSpPr/>
          <p:nvPr/>
        </p:nvSpPr>
        <p:spPr>
          <a:xfrm>
            <a:off x="2438400" y="10668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2895600" y="990600"/>
            <a:ext cx="685800" cy="685800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4191000" y="2667000"/>
            <a:ext cx="152400" cy="152400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3352800" y="3124200"/>
            <a:ext cx="152400" cy="152400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4114800" y="32766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3429000" y="2209800"/>
            <a:ext cx="381000" cy="381000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4876800" y="33528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/>
          <p:nvPr/>
        </p:nvSpPr>
        <p:spPr>
          <a:xfrm>
            <a:off x="4495800" y="42672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/>
          <p:cNvSpPr/>
          <p:nvPr/>
        </p:nvSpPr>
        <p:spPr>
          <a:xfrm>
            <a:off x="5257800" y="4038600"/>
            <a:ext cx="609600" cy="533400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5334000" y="51054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/>
          <p:cNvSpPr/>
          <p:nvPr/>
        </p:nvSpPr>
        <p:spPr>
          <a:xfrm>
            <a:off x="5943600" y="51816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val 46"/>
          <p:cNvSpPr/>
          <p:nvPr/>
        </p:nvSpPr>
        <p:spPr>
          <a:xfrm>
            <a:off x="4495800" y="1752600"/>
            <a:ext cx="152400" cy="152400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/>
          <p:cNvSpPr/>
          <p:nvPr/>
        </p:nvSpPr>
        <p:spPr>
          <a:xfrm rot="19074211">
            <a:off x="3154205" y="-501305"/>
            <a:ext cx="2435204" cy="7077153"/>
          </a:xfrm>
          <a:prstGeom prst="ellipse">
            <a:avLst/>
          </a:prstGeom>
          <a:noFill/>
          <a:ln w="952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457200" y="304800"/>
            <a:ext cx="1754188" cy="1371600"/>
            <a:chOff x="1600200" y="685800"/>
            <a:chExt cx="5183188" cy="5182394"/>
          </a:xfrm>
        </p:grpSpPr>
        <p:cxnSp>
          <p:nvCxnSpPr>
            <p:cNvPr id="3" name="Straight Connector 2"/>
            <p:cNvCxnSpPr/>
            <p:nvPr/>
          </p:nvCxnSpPr>
          <p:spPr>
            <a:xfrm rot="5400000">
              <a:off x="-989806" y="3276600"/>
              <a:ext cx="518160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" name="Straight Connector 3"/>
            <p:cNvCxnSpPr/>
            <p:nvPr/>
          </p:nvCxnSpPr>
          <p:spPr>
            <a:xfrm rot="5400000">
              <a:off x="4191794" y="3275806"/>
              <a:ext cx="518160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Straight Connector 4"/>
            <p:cNvCxnSpPr/>
            <p:nvPr/>
          </p:nvCxnSpPr>
          <p:spPr>
            <a:xfrm rot="10800000">
              <a:off x="1600200" y="685800"/>
              <a:ext cx="518160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 rot="10800000">
              <a:off x="1600200" y="5865811"/>
              <a:ext cx="518160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rot="10800000">
              <a:off x="1600200" y="2286000"/>
              <a:ext cx="518160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 rot="10800000">
              <a:off x="1600200" y="4114800"/>
              <a:ext cx="518160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5400000">
              <a:off x="686594" y="3275806"/>
              <a:ext cx="518160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2667794" y="3275806"/>
              <a:ext cx="518160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Oval 10"/>
          <p:cNvSpPr/>
          <p:nvPr/>
        </p:nvSpPr>
        <p:spPr>
          <a:xfrm>
            <a:off x="763588" y="381000"/>
            <a:ext cx="152400" cy="152400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687388" y="685800"/>
            <a:ext cx="152400" cy="152400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1068388" y="762000"/>
            <a:ext cx="152400" cy="152400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1068388" y="990600"/>
            <a:ext cx="152400" cy="152400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1296988" y="838200"/>
            <a:ext cx="152400" cy="152400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1449388" y="1066800"/>
            <a:ext cx="152400" cy="152400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1525588" y="1371600"/>
            <a:ext cx="152400" cy="152400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1830388" y="1219200"/>
            <a:ext cx="152400" cy="152400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534988" y="457200"/>
            <a:ext cx="152400" cy="152400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2514600" y="838200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balanced</a:t>
            </a:r>
          </a:p>
        </p:txBody>
      </p:sp>
      <p:grpSp>
        <p:nvGrpSpPr>
          <p:cNvPr id="21" name="Group 20"/>
          <p:cNvGrpSpPr/>
          <p:nvPr/>
        </p:nvGrpSpPr>
        <p:grpSpPr>
          <a:xfrm>
            <a:off x="457200" y="1828800"/>
            <a:ext cx="1754188" cy="1371600"/>
            <a:chOff x="1600200" y="685800"/>
            <a:chExt cx="5183188" cy="5182394"/>
          </a:xfrm>
        </p:grpSpPr>
        <p:cxnSp>
          <p:nvCxnSpPr>
            <p:cNvPr id="22" name="Straight Connector 21"/>
            <p:cNvCxnSpPr/>
            <p:nvPr/>
          </p:nvCxnSpPr>
          <p:spPr>
            <a:xfrm rot="5400000">
              <a:off x="-989806" y="3276600"/>
              <a:ext cx="518160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4191794" y="3275806"/>
              <a:ext cx="518160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10800000">
              <a:off x="1600200" y="685800"/>
              <a:ext cx="518160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0800000">
              <a:off x="1600200" y="5865811"/>
              <a:ext cx="518160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0800000">
              <a:off x="1600200" y="2286000"/>
              <a:ext cx="518160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0800000">
              <a:off x="1600200" y="4114800"/>
              <a:ext cx="518160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5400000">
              <a:off x="686594" y="3275806"/>
              <a:ext cx="518160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5400000">
              <a:off x="2667794" y="3275806"/>
              <a:ext cx="518160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Oval 29"/>
          <p:cNvSpPr/>
          <p:nvPr/>
        </p:nvSpPr>
        <p:spPr>
          <a:xfrm>
            <a:off x="763588" y="1905000"/>
            <a:ext cx="152400" cy="152400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687388" y="2209800"/>
            <a:ext cx="152400" cy="152400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1068388" y="2286000"/>
            <a:ext cx="152400" cy="152400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1068388" y="2514600"/>
            <a:ext cx="152400" cy="152400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1296988" y="2362200"/>
            <a:ext cx="152400" cy="152400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1449388" y="2590800"/>
            <a:ext cx="152400" cy="152400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/>
          <p:cNvSpPr/>
          <p:nvPr/>
        </p:nvSpPr>
        <p:spPr>
          <a:xfrm>
            <a:off x="1525588" y="2895600"/>
            <a:ext cx="152400" cy="152400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1830388" y="2743200"/>
            <a:ext cx="152400" cy="152400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534988" y="1981200"/>
            <a:ext cx="152400" cy="152400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TextBox 38"/>
          <p:cNvSpPr txBox="1"/>
          <p:nvPr/>
        </p:nvSpPr>
        <p:spPr>
          <a:xfrm>
            <a:off x="2514600" y="2362200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no focus</a:t>
            </a:r>
          </a:p>
        </p:txBody>
      </p:sp>
      <p:sp>
        <p:nvSpPr>
          <p:cNvPr id="40" name="Oval 39"/>
          <p:cNvSpPr/>
          <p:nvPr/>
        </p:nvSpPr>
        <p:spPr>
          <a:xfrm>
            <a:off x="1449388" y="1981200"/>
            <a:ext cx="152400" cy="152400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1219200" y="2895600"/>
            <a:ext cx="152400" cy="152400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762000" y="2819400"/>
            <a:ext cx="152400" cy="152400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/>
          <p:nvPr/>
        </p:nvSpPr>
        <p:spPr>
          <a:xfrm>
            <a:off x="1828800" y="2057400"/>
            <a:ext cx="152400" cy="152400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/>
          <p:cNvSpPr/>
          <p:nvPr/>
        </p:nvSpPr>
        <p:spPr>
          <a:xfrm>
            <a:off x="1752600" y="2362200"/>
            <a:ext cx="152400" cy="152400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1219200" y="1981200"/>
            <a:ext cx="152400" cy="152400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6" name="Group 45"/>
          <p:cNvGrpSpPr/>
          <p:nvPr/>
        </p:nvGrpSpPr>
        <p:grpSpPr>
          <a:xfrm>
            <a:off x="457200" y="3352800"/>
            <a:ext cx="1754188" cy="1371600"/>
            <a:chOff x="1600200" y="685800"/>
            <a:chExt cx="5183188" cy="5182394"/>
          </a:xfrm>
        </p:grpSpPr>
        <p:cxnSp>
          <p:nvCxnSpPr>
            <p:cNvPr id="47" name="Straight Connector 46"/>
            <p:cNvCxnSpPr/>
            <p:nvPr/>
          </p:nvCxnSpPr>
          <p:spPr>
            <a:xfrm rot="5400000">
              <a:off x="-989806" y="3276600"/>
              <a:ext cx="518160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5400000">
              <a:off x="4191794" y="3275806"/>
              <a:ext cx="518160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0800000">
              <a:off x="1600200" y="685800"/>
              <a:ext cx="518160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0800000">
              <a:off x="1600200" y="5865811"/>
              <a:ext cx="518160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0800000">
              <a:off x="1600200" y="2286000"/>
              <a:ext cx="518160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10800000">
              <a:off x="1600200" y="4114800"/>
              <a:ext cx="518160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686594" y="3275806"/>
              <a:ext cx="518160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5400000">
              <a:off x="2667794" y="3275806"/>
              <a:ext cx="518160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5" name="Oval 54"/>
          <p:cNvSpPr/>
          <p:nvPr/>
        </p:nvSpPr>
        <p:spPr>
          <a:xfrm>
            <a:off x="763588" y="3429000"/>
            <a:ext cx="152400" cy="152400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/>
          <p:cNvSpPr/>
          <p:nvPr/>
        </p:nvSpPr>
        <p:spPr>
          <a:xfrm>
            <a:off x="762000" y="3657600"/>
            <a:ext cx="152400" cy="152400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/>
          <p:cNvSpPr/>
          <p:nvPr/>
        </p:nvSpPr>
        <p:spPr>
          <a:xfrm>
            <a:off x="1068388" y="3429000"/>
            <a:ext cx="152400" cy="152400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/>
          <p:nvPr/>
        </p:nvSpPr>
        <p:spPr>
          <a:xfrm>
            <a:off x="1068388" y="3733800"/>
            <a:ext cx="152400" cy="152400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/>
          <p:nvPr/>
        </p:nvSpPr>
        <p:spPr>
          <a:xfrm>
            <a:off x="1296988" y="3886200"/>
            <a:ext cx="152400" cy="152400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/>
          <p:nvPr/>
        </p:nvSpPr>
        <p:spPr>
          <a:xfrm>
            <a:off x="1600200" y="3352800"/>
            <a:ext cx="152400" cy="152400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/>
          <p:nvPr/>
        </p:nvSpPr>
        <p:spPr>
          <a:xfrm>
            <a:off x="1676400" y="3657600"/>
            <a:ext cx="152400" cy="152400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/>
          <p:nvPr/>
        </p:nvSpPr>
        <p:spPr>
          <a:xfrm>
            <a:off x="1981200" y="3505200"/>
            <a:ext cx="152400" cy="152400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/>
          <p:nvPr/>
        </p:nvSpPr>
        <p:spPr>
          <a:xfrm>
            <a:off x="534988" y="3505200"/>
            <a:ext cx="152400" cy="152400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TextBox 63"/>
          <p:cNvSpPr txBox="1"/>
          <p:nvPr/>
        </p:nvSpPr>
        <p:spPr>
          <a:xfrm>
            <a:off x="2514600" y="3886200"/>
            <a:ext cx="990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risk-averse</a:t>
            </a:r>
          </a:p>
        </p:txBody>
      </p:sp>
      <p:sp>
        <p:nvSpPr>
          <p:cNvPr id="65" name="Oval 64"/>
          <p:cNvSpPr/>
          <p:nvPr/>
        </p:nvSpPr>
        <p:spPr>
          <a:xfrm>
            <a:off x="1449388" y="3505200"/>
            <a:ext cx="152400" cy="152400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Oval 65"/>
          <p:cNvSpPr/>
          <p:nvPr/>
        </p:nvSpPr>
        <p:spPr>
          <a:xfrm>
            <a:off x="1370012" y="3657600"/>
            <a:ext cx="152400" cy="152400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Oval 66"/>
          <p:cNvSpPr/>
          <p:nvPr/>
        </p:nvSpPr>
        <p:spPr>
          <a:xfrm>
            <a:off x="912812" y="3581400"/>
            <a:ext cx="152400" cy="152400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Oval 67"/>
          <p:cNvSpPr/>
          <p:nvPr/>
        </p:nvSpPr>
        <p:spPr>
          <a:xfrm>
            <a:off x="1828800" y="3581400"/>
            <a:ext cx="152400" cy="152400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Oval 68"/>
          <p:cNvSpPr/>
          <p:nvPr/>
        </p:nvSpPr>
        <p:spPr>
          <a:xfrm>
            <a:off x="1828800" y="3429000"/>
            <a:ext cx="152400" cy="152400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Oval 69"/>
          <p:cNvSpPr/>
          <p:nvPr/>
        </p:nvSpPr>
        <p:spPr>
          <a:xfrm>
            <a:off x="1219200" y="3505200"/>
            <a:ext cx="152400" cy="152400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1" name="Group 70"/>
          <p:cNvGrpSpPr/>
          <p:nvPr/>
        </p:nvGrpSpPr>
        <p:grpSpPr>
          <a:xfrm>
            <a:off x="457200" y="4876800"/>
            <a:ext cx="1754188" cy="1371600"/>
            <a:chOff x="1600200" y="685800"/>
            <a:chExt cx="5183188" cy="5182394"/>
          </a:xfrm>
        </p:grpSpPr>
        <p:cxnSp>
          <p:nvCxnSpPr>
            <p:cNvPr id="72" name="Straight Connector 71"/>
            <p:cNvCxnSpPr/>
            <p:nvPr/>
          </p:nvCxnSpPr>
          <p:spPr>
            <a:xfrm rot="5400000">
              <a:off x="-989806" y="3276600"/>
              <a:ext cx="518160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5400000">
              <a:off x="4191794" y="3275806"/>
              <a:ext cx="518160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0800000">
              <a:off x="1600200" y="685800"/>
              <a:ext cx="518160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0800000">
              <a:off x="1600200" y="5865811"/>
              <a:ext cx="518160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0800000">
              <a:off x="1600200" y="2286000"/>
              <a:ext cx="518160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10800000">
              <a:off x="1600200" y="4114800"/>
              <a:ext cx="518160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5400000">
              <a:off x="686594" y="3275806"/>
              <a:ext cx="518160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2667794" y="3275806"/>
              <a:ext cx="518160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0" name="Oval 79"/>
          <p:cNvSpPr/>
          <p:nvPr/>
        </p:nvSpPr>
        <p:spPr>
          <a:xfrm>
            <a:off x="763588" y="5562600"/>
            <a:ext cx="152400" cy="152400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Oval 80"/>
          <p:cNvSpPr/>
          <p:nvPr/>
        </p:nvSpPr>
        <p:spPr>
          <a:xfrm>
            <a:off x="762000" y="5791200"/>
            <a:ext cx="152400" cy="152400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Oval 81"/>
          <p:cNvSpPr/>
          <p:nvPr/>
        </p:nvSpPr>
        <p:spPr>
          <a:xfrm>
            <a:off x="1068388" y="5562600"/>
            <a:ext cx="152400" cy="152400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Oval 82"/>
          <p:cNvSpPr/>
          <p:nvPr/>
        </p:nvSpPr>
        <p:spPr>
          <a:xfrm>
            <a:off x="1068388" y="5867400"/>
            <a:ext cx="152400" cy="152400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Oval 83"/>
          <p:cNvSpPr/>
          <p:nvPr/>
        </p:nvSpPr>
        <p:spPr>
          <a:xfrm>
            <a:off x="1296988" y="6019800"/>
            <a:ext cx="152400" cy="152400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Oval 84"/>
          <p:cNvSpPr/>
          <p:nvPr/>
        </p:nvSpPr>
        <p:spPr>
          <a:xfrm>
            <a:off x="1600200" y="5486400"/>
            <a:ext cx="152400" cy="152400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Oval 85"/>
          <p:cNvSpPr/>
          <p:nvPr/>
        </p:nvSpPr>
        <p:spPr>
          <a:xfrm>
            <a:off x="1676400" y="5791200"/>
            <a:ext cx="152400" cy="152400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Oval 86"/>
          <p:cNvSpPr/>
          <p:nvPr/>
        </p:nvSpPr>
        <p:spPr>
          <a:xfrm>
            <a:off x="1981200" y="5638800"/>
            <a:ext cx="152400" cy="152400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Oval 87"/>
          <p:cNvSpPr/>
          <p:nvPr/>
        </p:nvSpPr>
        <p:spPr>
          <a:xfrm>
            <a:off x="534988" y="5638800"/>
            <a:ext cx="152400" cy="152400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TextBox 88"/>
          <p:cNvSpPr txBox="1"/>
          <p:nvPr/>
        </p:nvSpPr>
        <p:spPr>
          <a:xfrm>
            <a:off x="2514600" y="5410200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very risky future</a:t>
            </a:r>
          </a:p>
        </p:txBody>
      </p:sp>
      <p:sp>
        <p:nvSpPr>
          <p:cNvPr id="90" name="Oval 89"/>
          <p:cNvSpPr/>
          <p:nvPr/>
        </p:nvSpPr>
        <p:spPr>
          <a:xfrm>
            <a:off x="1449388" y="5638800"/>
            <a:ext cx="152400" cy="152400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Oval 90"/>
          <p:cNvSpPr/>
          <p:nvPr/>
        </p:nvSpPr>
        <p:spPr>
          <a:xfrm>
            <a:off x="1370012" y="5791200"/>
            <a:ext cx="152400" cy="152400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Oval 91"/>
          <p:cNvSpPr/>
          <p:nvPr/>
        </p:nvSpPr>
        <p:spPr>
          <a:xfrm>
            <a:off x="912812" y="5715000"/>
            <a:ext cx="152400" cy="152400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Oval 92"/>
          <p:cNvSpPr/>
          <p:nvPr/>
        </p:nvSpPr>
        <p:spPr>
          <a:xfrm>
            <a:off x="1828800" y="5715000"/>
            <a:ext cx="152400" cy="152400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Oval 93"/>
          <p:cNvSpPr/>
          <p:nvPr/>
        </p:nvSpPr>
        <p:spPr>
          <a:xfrm>
            <a:off x="1828800" y="5562600"/>
            <a:ext cx="152400" cy="152400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Oval 94"/>
          <p:cNvSpPr/>
          <p:nvPr/>
        </p:nvSpPr>
        <p:spPr>
          <a:xfrm>
            <a:off x="1219200" y="5638800"/>
            <a:ext cx="152400" cy="152400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6" name="Group 95"/>
          <p:cNvGrpSpPr/>
          <p:nvPr/>
        </p:nvGrpSpPr>
        <p:grpSpPr>
          <a:xfrm>
            <a:off x="5029200" y="381000"/>
            <a:ext cx="1754188" cy="1371600"/>
            <a:chOff x="1600200" y="685800"/>
            <a:chExt cx="5183188" cy="5182394"/>
          </a:xfrm>
        </p:grpSpPr>
        <p:cxnSp>
          <p:nvCxnSpPr>
            <p:cNvPr id="97" name="Straight Connector 96"/>
            <p:cNvCxnSpPr/>
            <p:nvPr/>
          </p:nvCxnSpPr>
          <p:spPr>
            <a:xfrm rot="5400000">
              <a:off x="-989806" y="3276600"/>
              <a:ext cx="518160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/>
            <p:cNvCxnSpPr/>
            <p:nvPr/>
          </p:nvCxnSpPr>
          <p:spPr>
            <a:xfrm rot="5400000">
              <a:off x="4191794" y="3275806"/>
              <a:ext cx="518160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Connector 98"/>
            <p:cNvCxnSpPr/>
            <p:nvPr/>
          </p:nvCxnSpPr>
          <p:spPr>
            <a:xfrm rot="10800000">
              <a:off x="1600200" y="685800"/>
              <a:ext cx="518160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Connector 99"/>
            <p:cNvCxnSpPr/>
            <p:nvPr/>
          </p:nvCxnSpPr>
          <p:spPr>
            <a:xfrm rot="10800000">
              <a:off x="1600200" y="5865811"/>
              <a:ext cx="518160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Connector 100"/>
            <p:cNvCxnSpPr/>
            <p:nvPr/>
          </p:nvCxnSpPr>
          <p:spPr>
            <a:xfrm rot="10800000">
              <a:off x="1600200" y="2286000"/>
              <a:ext cx="518160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Connector 101"/>
            <p:cNvCxnSpPr/>
            <p:nvPr/>
          </p:nvCxnSpPr>
          <p:spPr>
            <a:xfrm rot="10800000">
              <a:off x="1600200" y="4114800"/>
              <a:ext cx="518160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102"/>
            <p:cNvCxnSpPr/>
            <p:nvPr/>
          </p:nvCxnSpPr>
          <p:spPr>
            <a:xfrm rot="5400000">
              <a:off x="686594" y="3275806"/>
              <a:ext cx="518160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03"/>
            <p:cNvCxnSpPr/>
            <p:nvPr/>
          </p:nvCxnSpPr>
          <p:spPr>
            <a:xfrm rot="5400000">
              <a:off x="2667794" y="3275806"/>
              <a:ext cx="518160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5" name="Oval 104"/>
          <p:cNvSpPr/>
          <p:nvPr/>
        </p:nvSpPr>
        <p:spPr>
          <a:xfrm>
            <a:off x="5335588" y="457200"/>
            <a:ext cx="152400" cy="152400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Oval 105"/>
          <p:cNvSpPr/>
          <p:nvPr/>
        </p:nvSpPr>
        <p:spPr>
          <a:xfrm>
            <a:off x="5259388" y="762000"/>
            <a:ext cx="152400" cy="152400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Oval 106"/>
          <p:cNvSpPr/>
          <p:nvPr/>
        </p:nvSpPr>
        <p:spPr>
          <a:xfrm>
            <a:off x="5486400" y="609600"/>
            <a:ext cx="152400" cy="152400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Oval 107"/>
          <p:cNvSpPr/>
          <p:nvPr/>
        </p:nvSpPr>
        <p:spPr>
          <a:xfrm>
            <a:off x="5486400" y="838200"/>
            <a:ext cx="152400" cy="152400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Oval 108"/>
          <p:cNvSpPr/>
          <p:nvPr/>
        </p:nvSpPr>
        <p:spPr>
          <a:xfrm>
            <a:off x="5715000" y="685800"/>
            <a:ext cx="152400" cy="152400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Oval 109"/>
          <p:cNvSpPr/>
          <p:nvPr/>
        </p:nvSpPr>
        <p:spPr>
          <a:xfrm>
            <a:off x="5334000" y="914400"/>
            <a:ext cx="152400" cy="152400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Oval 110"/>
          <p:cNvSpPr/>
          <p:nvPr/>
        </p:nvSpPr>
        <p:spPr>
          <a:xfrm>
            <a:off x="5410200" y="1219200"/>
            <a:ext cx="152400" cy="152400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Oval 111"/>
          <p:cNvSpPr/>
          <p:nvPr/>
        </p:nvSpPr>
        <p:spPr>
          <a:xfrm>
            <a:off x="5791200" y="914400"/>
            <a:ext cx="152400" cy="152400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Oval 112"/>
          <p:cNvSpPr/>
          <p:nvPr/>
        </p:nvSpPr>
        <p:spPr>
          <a:xfrm>
            <a:off x="5106988" y="533400"/>
            <a:ext cx="152400" cy="152400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TextBox 113"/>
          <p:cNvSpPr txBox="1"/>
          <p:nvPr/>
        </p:nvSpPr>
        <p:spPr>
          <a:xfrm>
            <a:off x="7086600" y="914400"/>
            <a:ext cx="1371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short-term focus</a:t>
            </a:r>
          </a:p>
        </p:txBody>
      </p:sp>
      <p:grpSp>
        <p:nvGrpSpPr>
          <p:cNvPr id="115" name="Group 114"/>
          <p:cNvGrpSpPr/>
          <p:nvPr/>
        </p:nvGrpSpPr>
        <p:grpSpPr>
          <a:xfrm>
            <a:off x="5029200" y="1905000"/>
            <a:ext cx="1754188" cy="1371600"/>
            <a:chOff x="1600200" y="685800"/>
            <a:chExt cx="5183188" cy="5182394"/>
          </a:xfrm>
        </p:grpSpPr>
        <p:cxnSp>
          <p:nvCxnSpPr>
            <p:cNvPr id="116" name="Straight Connector 115"/>
            <p:cNvCxnSpPr/>
            <p:nvPr/>
          </p:nvCxnSpPr>
          <p:spPr>
            <a:xfrm rot="5400000">
              <a:off x="-989806" y="3276600"/>
              <a:ext cx="518160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Straight Connector 116"/>
            <p:cNvCxnSpPr/>
            <p:nvPr/>
          </p:nvCxnSpPr>
          <p:spPr>
            <a:xfrm rot="5400000">
              <a:off x="4191794" y="3275806"/>
              <a:ext cx="518160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 rot="10800000">
              <a:off x="1600200" y="685800"/>
              <a:ext cx="518160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Straight Connector 118"/>
            <p:cNvCxnSpPr/>
            <p:nvPr/>
          </p:nvCxnSpPr>
          <p:spPr>
            <a:xfrm rot="10800000">
              <a:off x="1600200" y="5865811"/>
              <a:ext cx="518160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10800000">
              <a:off x="1600200" y="2286000"/>
              <a:ext cx="518160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0800000">
              <a:off x="1600200" y="4114800"/>
              <a:ext cx="518160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Straight Connector 121"/>
            <p:cNvCxnSpPr/>
            <p:nvPr/>
          </p:nvCxnSpPr>
          <p:spPr>
            <a:xfrm rot="5400000">
              <a:off x="686594" y="3275806"/>
              <a:ext cx="518160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Straight Connector 122"/>
            <p:cNvCxnSpPr/>
            <p:nvPr/>
          </p:nvCxnSpPr>
          <p:spPr>
            <a:xfrm rot="5400000">
              <a:off x="2667794" y="3275806"/>
              <a:ext cx="518160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4" name="Oval 123"/>
          <p:cNvSpPr/>
          <p:nvPr/>
        </p:nvSpPr>
        <p:spPr>
          <a:xfrm>
            <a:off x="5335588" y="1981200"/>
            <a:ext cx="152400" cy="152400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Oval 124"/>
          <p:cNvSpPr/>
          <p:nvPr/>
        </p:nvSpPr>
        <p:spPr>
          <a:xfrm>
            <a:off x="5105400" y="2590800"/>
            <a:ext cx="152400" cy="152400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Oval 125"/>
          <p:cNvSpPr/>
          <p:nvPr/>
        </p:nvSpPr>
        <p:spPr>
          <a:xfrm>
            <a:off x="5486400" y="2133600"/>
            <a:ext cx="152400" cy="152400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Oval 126"/>
          <p:cNvSpPr/>
          <p:nvPr/>
        </p:nvSpPr>
        <p:spPr>
          <a:xfrm>
            <a:off x="5332412" y="2667000"/>
            <a:ext cx="152400" cy="152400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Oval 127"/>
          <p:cNvSpPr/>
          <p:nvPr/>
        </p:nvSpPr>
        <p:spPr>
          <a:xfrm>
            <a:off x="5105400" y="2286000"/>
            <a:ext cx="152400" cy="152400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Oval 128"/>
          <p:cNvSpPr/>
          <p:nvPr/>
        </p:nvSpPr>
        <p:spPr>
          <a:xfrm>
            <a:off x="5180012" y="2743200"/>
            <a:ext cx="152400" cy="152400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Oval 129"/>
          <p:cNvSpPr/>
          <p:nvPr/>
        </p:nvSpPr>
        <p:spPr>
          <a:xfrm>
            <a:off x="5256212" y="3048000"/>
            <a:ext cx="152400" cy="152400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" name="Oval 130"/>
          <p:cNvSpPr/>
          <p:nvPr/>
        </p:nvSpPr>
        <p:spPr>
          <a:xfrm>
            <a:off x="5410200" y="2438400"/>
            <a:ext cx="152400" cy="152400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Oval 131"/>
          <p:cNvSpPr/>
          <p:nvPr/>
        </p:nvSpPr>
        <p:spPr>
          <a:xfrm>
            <a:off x="5106988" y="2057400"/>
            <a:ext cx="152400" cy="152400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TextBox 132"/>
          <p:cNvSpPr txBox="1"/>
          <p:nvPr/>
        </p:nvSpPr>
        <p:spPr>
          <a:xfrm>
            <a:off x="7086600" y="2438400"/>
            <a:ext cx="137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short-term, no growth</a:t>
            </a:r>
          </a:p>
        </p:txBody>
      </p:sp>
      <p:grpSp>
        <p:nvGrpSpPr>
          <p:cNvPr id="134" name="Group 133"/>
          <p:cNvGrpSpPr/>
          <p:nvPr/>
        </p:nvGrpSpPr>
        <p:grpSpPr>
          <a:xfrm>
            <a:off x="5029200" y="3505200"/>
            <a:ext cx="1754188" cy="1371600"/>
            <a:chOff x="1600200" y="685800"/>
            <a:chExt cx="5183188" cy="5182394"/>
          </a:xfrm>
        </p:grpSpPr>
        <p:cxnSp>
          <p:nvCxnSpPr>
            <p:cNvPr id="135" name="Straight Connector 134"/>
            <p:cNvCxnSpPr/>
            <p:nvPr/>
          </p:nvCxnSpPr>
          <p:spPr>
            <a:xfrm rot="5400000">
              <a:off x="-989806" y="3276600"/>
              <a:ext cx="518160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6" name="Straight Connector 135"/>
            <p:cNvCxnSpPr/>
            <p:nvPr/>
          </p:nvCxnSpPr>
          <p:spPr>
            <a:xfrm rot="5400000">
              <a:off x="4191794" y="3275806"/>
              <a:ext cx="518160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7" name="Straight Connector 136"/>
            <p:cNvCxnSpPr/>
            <p:nvPr/>
          </p:nvCxnSpPr>
          <p:spPr>
            <a:xfrm rot="10800000">
              <a:off x="1600200" y="685800"/>
              <a:ext cx="518160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8" name="Straight Connector 137"/>
            <p:cNvCxnSpPr/>
            <p:nvPr/>
          </p:nvCxnSpPr>
          <p:spPr>
            <a:xfrm rot="10800000">
              <a:off x="1600200" y="5865811"/>
              <a:ext cx="518160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9" name="Straight Connector 138"/>
            <p:cNvCxnSpPr/>
            <p:nvPr/>
          </p:nvCxnSpPr>
          <p:spPr>
            <a:xfrm rot="10800000">
              <a:off x="1600200" y="2286000"/>
              <a:ext cx="518160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0" name="Straight Connector 139"/>
            <p:cNvCxnSpPr/>
            <p:nvPr/>
          </p:nvCxnSpPr>
          <p:spPr>
            <a:xfrm rot="10800000">
              <a:off x="1600200" y="4114800"/>
              <a:ext cx="518160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1" name="Straight Connector 140"/>
            <p:cNvCxnSpPr/>
            <p:nvPr/>
          </p:nvCxnSpPr>
          <p:spPr>
            <a:xfrm rot="5400000">
              <a:off x="686594" y="3275806"/>
              <a:ext cx="518160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2" name="Straight Connector 141"/>
            <p:cNvCxnSpPr/>
            <p:nvPr/>
          </p:nvCxnSpPr>
          <p:spPr>
            <a:xfrm rot="5400000">
              <a:off x="2667794" y="3275806"/>
              <a:ext cx="518160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3" name="Oval 142"/>
          <p:cNvSpPr/>
          <p:nvPr/>
        </p:nvSpPr>
        <p:spPr>
          <a:xfrm>
            <a:off x="6402388" y="3581400"/>
            <a:ext cx="152400" cy="152400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Oval 143"/>
          <p:cNvSpPr/>
          <p:nvPr/>
        </p:nvSpPr>
        <p:spPr>
          <a:xfrm>
            <a:off x="6172200" y="4191000"/>
            <a:ext cx="152400" cy="152400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" name="Oval 144"/>
          <p:cNvSpPr/>
          <p:nvPr/>
        </p:nvSpPr>
        <p:spPr>
          <a:xfrm>
            <a:off x="6553200" y="3733800"/>
            <a:ext cx="152400" cy="152400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" name="Oval 145"/>
          <p:cNvSpPr/>
          <p:nvPr/>
        </p:nvSpPr>
        <p:spPr>
          <a:xfrm>
            <a:off x="6399212" y="4267200"/>
            <a:ext cx="152400" cy="152400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" name="Oval 146"/>
          <p:cNvSpPr/>
          <p:nvPr/>
        </p:nvSpPr>
        <p:spPr>
          <a:xfrm>
            <a:off x="6172200" y="3886200"/>
            <a:ext cx="152400" cy="152400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" name="Oval 147"/>
          <p:cNvSpPr/>
          <p:nvPr/>
        </p:nvSpPr>
        <p:spPr>
          <a:xfrm>
            <a:off x="6246812" y="4343400"/>
            <a:ext cx="152400" cy="152400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" name="Oval 148"/>
          <p:cNvSpPr/>
          <p:nvPr/>
        </p:nvSpPr>
        <p:spPr>
          <a:xfrm>
            <a:off x="6323012" y="4648200"/>
            <a:ext cx="152400" cy="152400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" name="Oval 149"/>
          <p:cNvSpPr/>
          <p:nvPr/>
        </p:nvSpPr>
        <p:spPr>
          <a:xfrm>
            <a:off x="6477000" y="4038600"/>
            <a:ext cx="152400" cy="152400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" name="Oval 150"/>
          <p:cNvSpPr/>
          <p:nvPr/>
        </p:nvSpPr>
        <p:spPr>
          <a:xfrm>
            <a:off x="6173788" y="3657600"/>
            <a:ext cx="152400" cy="152400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" name="TextBox 151"/>
          <p:cNvSpPr txBox="1"/>
          <p:nvPr/>
        </p:nvSpPr>
        <p:spPr>
          <a:xfrm>
            <a:off x="7086600" y="4038600"/>
            <a:ext cx="1371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long-term, live on line of credit for a while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5"/>
          <p:cNvGrpSpPr/>
          <p:nvPr/>
        </p:nvGrpSpPr>
        <p:grpSpPr>
          <a:xfrm>
            <a:off x="1903412" y="533400"/>
            <a:ext cx="5183188" cy="5182394"/>
            <a:chOff x="1600200" y="685800"/>
            <a:chExt cx="5183188" cy="5182394"/>
          </a:xfrm>
        </p:grpSpPr>
        <p:cxnSp>
          <p:nvCxnSpPr>
            <p:cNvPr id="5" name="Straight Connector 4"/>
            <p:cNvCxnSpPr/>
            <p:nvPr/>
          </p:nvCxnSpPr>
          <p:spPr>
            <a:xfrm rot="5400000">
              <a:off x="-989806" y="3276600"/>
              <a:ext cx="518160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rot="5400000">
              <a:off x="4191794" y="3275806"/>
              <a:ext cx="518160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 rot="10800000">
              <a:off x="1600200" y="685800"/>
              <a:ext cx="518160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1600200" y="5865811"/>
              <a:ext cx="518160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0800000">
              <a:off x="1600200" y="2286000"/>
              <a:ext cx="518160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0800000">
              <a:off x="1600200" y="4114800"/>
              <a:ext cx="518160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5400000">
              <a:off x="686594" y="3275806"/>
              <a:ext cx="518160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2667794" y="3275806"/>
              <a:ext cx="518160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" name="TextBox 16"/>
          <p:cNvSpPr txBox="1"/>
          <p:nvPr/>
        </p:nvSpPr>
        <p:spPr>
          <a:xfrm>
            <a:off x="533400" y="6260068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time</a:t>
            </a:r>
          </a:p>
        </p:txBody>
      </p:sp>
      <p:sp>
        <p:nvSpPr>
          <p:cNvPr id="18" name="TextBox 17"/>
          <p:cNvSpPr txBox="1"/>
          <p:nvPr/>
        </p:nvSpPr>
        <p:spPr>
          <a:xfrm rot="16200000">
            <a:off x="-260866" y="2863334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risks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905000" y="5715000"/>
            <a:ext cx="152400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Font typeface="Arial" pitchFamily="34" charset="0"/>
              <a:buChar char="•"/>
            </a:pPr>
            <a:r>
              <a:rPr lang="en-US" sz="900" dirty="0"/>
              <a:t>meet current earnings expectations</a:t>
            </a:r>
          </a:p>
          <a:p>
            <a:pPr marL="228600" indent="-228600">
              <a:buFont typeface="Arial" pitchFamily="34" charset="0"/>
              <a:buChar char="•"/>
            </a:pPr>
            <a:r>
              <a:rPr lang="en-US" sz="900" dirty="0"/>
              <a:t>extend &amp; defend core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886200" y="5715000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Font typeface="Arial" pitchFamily="34" charset="0"/>
              <a:buChar char="•"/>
            </a:pPr>
            <a:r>
              <a:rPr lang="en-US" sz="900" dirty="0"/>
              <a:t>create medium term growth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486400" y="5715000"/>
            <a:ext cx="152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Font typeface="Arial" pitchFamily="34" charset="0"/>
              <a:buChar char="•"/>
            </a:pPr>
            <a:r>
              <a:rPr lang="en-US" sz="900" dirty="0"/>
              <a:t>generate portfolio of high-return options</a:t>
            </a:r>
          </a:p>
          <a:p>
            <a:pPr marL="228600" indent="-228600">
              <a:buFont typeface="Arial" pitchFamily="34" charset="0"/>
              <a:buChar char="•"/>
            </a:pPr>
            <a:r>
              <a:rPr lang="en-US" sz="900" dirty="0"/>
              <a:t>create long-term growth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2133600" y="6324600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1-2 years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191000" y="6324600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2-3 years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5791200" y="6324600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3+ years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381000" y="990600"/>
            <a:ext cx="1524000" cy="9694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Font typeface="Arial" pitchFamily="34" charset="0"/>
              <a:buChar char="•"/>
            </a:pPr>
            <a:r>
              <a:rPr lang="en-US" sz="1200" b="1" dirty="0"/>
              <a:t>Familiar</a:t>
            </a:r>
            <a:r>
              <a:rPr lang="en-US" sz="900" dirty="0"/>
              <a:t>: distinctive knowledge surpassing customers, invests in initiatives already owned by the company or easily acquired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381000" y="2590800"/>
            <a:ext cx="152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Font typeface="Arial" pitchFamily="34" charset="0"/>
              <a:buChar char="•"/>
            </a:pPr>
            <a:r>
              <a:rPr lang="en-US" sz="1200" b="1" dirty="0"/>
              <a:t>Unfamiliar</a:t>
            </a:r>
            <a:r>
              <a:rPr lang="en-US" sz="900" dirty="0"/>
              <a:t>: competitors are better, but small investments are made to gain familiarity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381000" y="4343400"/>
            <a:ext cx="1524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Font typeface="Arial" pitchFamily="34" charset="0"/>
              <a:buChar char="•"/>
            </a:pPr>
            <a:r>
              <a:rPr lang="en-US" sz="1200" b="1" dirty="0"/>
              <a:t>Uncertain</a:t>
            </a:r>
            <a:r>
              <a:rPr lang="en-US" sz="900" dirty="0"/>
              <a:t>: success is difficult to estimate, but a good gamble if successful – gut hunch, not a tight ROI – innovation such as ipod or kindle.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7086600" y="990600"/>
            <a:ext cx="1905000" cy="32778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Font typeface="Arial" pitchFamily="34" charset="0"/>
              <a:buChar char="•"/>
            </a:pPr>
            <a:r>
              <a:rPr lang="en-US" sz="900" dirty="0"/>
              <a:t>Adapt Core: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900" dirty="0"/>
              <a:t>TBD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900" dirty="0"/>
              <a:t>TBD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900" dirty="0"/>
              <a:t>TBD</a:t>
            </a:r>
          </a:p>
          <a:p>
            <a:pPr marL="685800" lvl="1" indent="-228600">
              <a:buFont typeface="+mj-lt"/>
              <a:buAutoNum type="arabicPeriod"/>
            </a:pPr>
            <a:endParaRPr lang="en-US" sz="900" dirty="0"/>
          </a:p>
          <a:p>
            <a:pPr marL="228600" indent="-228600">
              <a:buFont typeface="Arial" pitchFamily="34" charset="0"/>
              <a:buChar char="•"/>
            </a:pPr>
            <a:r>
              <a:rPr lang="en-US" sz="900" dirty="0"/>
              <a:t>Build New Business: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900" dirty="0"/>
              <a:t>TBD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900" dirty="0"/>
              <a:t>TBD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900" dirty="0"/>
              <a:t>TBD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900" dirty="0"/>
              <a:t>TBD</a:t>
            </a:r>
          </a:p>
          <a:p>
            <a:pPr marL="685800" lvl="1" indent="-228600"/>
            <a:endParaRPr lang="en-US" sz="900" dirty="0"/>
          </a:p>
          <a:p>
            <a:pPr marL="685800" lvl="1" indent="-228600"/>
            <a:endParaRPr lang="en-US" sz="900" dirty="0"/>
          </a:p>
          <a:p>
            <a:pPr marL="685800" lvl="1" indent="-228600"/>
            <a:endParaRPr lang="en-US" sz="900" dirty="0"/>
          </a:p>
          <a:p>
            <a:pPr marL="685800" lvl="1" indent="-228600"/>
            <a:endParaRPr lang="en-US" sz="900" dirty="0"/>
          </a:p>
          <a:p>
            <a:pPr marL="685800" lvl="1" indent="-228600"/>
            <a:endParaRPr lang="en-US" sz="900" dirty="0"/>
          </a:p>
          <a:p>
            <a:pPr marL="685800" lvl="1" indent="-228600"/>
            <a:endParaRPr lang="en-US" sz="900" dirty="0"/>
          </a:p>
          <a:p>
            <a:pPr marL="228600" indent="-228600">
              <a:buFont typeface="Arial" pitchFamily="34" charset="0"/>
              <a:buChar char="•"/>
            </a:pPr>
            <a:r>
              <a:rPr lang="en-US" sz="900" dirty="0"/>
              <a:t>Shape Overall Portfolio: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900" dirty="0"/>
              <a:t>TBD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900" dirty="0"/>
              <a:t>TBD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900" dirty="0"/>
              <a:t>TBD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900" dirty="0"/>
              <a:t>TBD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900" dirty="0"/>
              <a:t>TBD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900" dirty="0"/>
              <a:t>TBD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7162800" y="228600"/>
            <a:ext cx="182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Strategic initiatives</a:t>
            </a:r>
          </a:p>
        </p:txBody>
      </p:sp>
      <p:grpSp>
        <p:nvGrpSpPr>
          <p:cNvPr id="3" name="Group 31"/>
          <p:cNvGrpSpPr/>
          <p:nvPr/>
        </p:nvGrpSpPr>
        <p:grpSpPr>
          <a:xfrm>
            <a:off x="7315200" y="5943600"/>
            <a:ext cx="1676400" cy="228600"/>
            <a:chOff x="7315200" y="6019800"/>
            <a:chExt cx="1676400" cy="228600"/>
          </a:xfrm>
        </p:grpSpPr>
        <p:sp>
          <p:nvSpPr>
            <p:cNvPr id="30" name="Oval 29"/>
            <p:cNvSpPr/>
            <p:nvPr/>
          </p:nvSpPr>
          <p:spPr>
            <a:xfrm>
              <a:off x="7315200" y="6019800"/>
              <a:ext cx="228600" cy="22860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7543800" y="6019800"/>
              <a:ext cx="144780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/>
                <a:t>= Initiative size reflects impact</a:t>
              </a:r>
            </a:p>
          </p:txBody>
        </p:sp>
      </p:grpSp>
      <p:sp>
        <p:nvSpPr>
          <p:cNvPr id="36" name="Oval 35"/>
          <p:cNvSpPr/>
          <p:nvPr/>
        </p:nvSpPr>
        <p:spPr>
          <a:xfrm>
            <a:off x="2438400" y="10668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39" name="Oval 38"/>
          <p:cNvSpPr/>
          <p:nvPr/>
        </p:nvSpPr>
        <p:spPr>
          <a:xfrm>
            <a:off x="3200400" y="29718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40" name="Oval 39"/>
          <p:cNvSpPr/>
          <p:nvPr/>
        </p:nvSpPr>
        <p:spPr>
          <a:xfrm>
            <a:off x="3657600" y="28194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41" name="Oval 40"/>
          <p:cNvSpPr/>
          <p:nvPr/>
        </p:nvSpPr>
        <p:spPr>
          <a:xfrm>
            <a:off x="3505200" y="2209800"/>
            <a:ext cx="381000" cy="381000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42" name="Oval 41"/>
          <p:cNvSpPr/>
          <p:nvPr/>
        </p:nvSpPr>
        <p:spPr>
          <a:xfrm>
            <a:off x="4876800" y="33528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2819400" y="152400"/>
            <a:ext cx="3429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current portfolio of initiatives</a:t>
            </a:r>
          </a:p>
        </p:txBody>
      </p:sp>
      <p:sp>
        <p:nvSpPr>
          <p:cNvPr id="50" name="Oval 49"/>
          <p:cNvSpPr/>
          <p:nvPr/>
        </p:nvSpPr>
        <p:spPr>
          <a:xfrm>
            <a:off x="2971800" y="19812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51" name="Oval 50"/>
          <p:cNvSpPr/>
          <p:nvPr/>
        </p:nvSpPr>
        <p:spPr>
          <a:xfrm>
            <a:off x="4191000" y="25146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37" name="Oval 36"/>
          <p:cNvSpPr/>
          <p:nvPr/>
        </p:nvSpPr>
        <p:spPr>
          <a:xfrm>
            <a:off x="4038600" y="3124200"/>
            <a:ext cx="762000" cy="685800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38" name="Oval 37"/>
          <p:cNvSpPr/>
          <p:nvPr/>
        </p:nvSpPr>
        <p:spPr>
          <a:xfrm>
            <a:off x="3048000" y="12954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9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1198</TotalTime>
  <Words>280</Words>
  <Application>Microsoft Office PowerPoint</Application>
  <PresentationFormat>On-screen Show (4:3)</PresentationFormat>
  <Paragraphs>100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</vt:vector>
  </TitlesOfParts>
  <Company>BackCountry.com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pabilla</dc:creator>
  <cp:lastModifiedBy>Brion Hurley</cp:lastModifiedBy>
  <cp:revision>165</cp:revision>
  <dcterms:created xsi:type="dcterms:W3CDTF">2009-09-08T16:18:19Z</dcterms:created>
  <dcterms:modified xsi:type="dcterms:W3CDTF">2020-09-14T21:33:14Z</dcterms:modified>
</cp:coreProperties>
</file>